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28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12192000"/>
  <p:embeddedFontLst>
    <p:embeddedFont>
      <p:font typeface="Source Sans Pro" panose="020B050303040302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73" d="100"/>
          <a:sy n="73" d="100"/>
        </p:scale>
        <p:origin x="38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579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895676" y="1167124"/>
            <a:ext cx="92964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0F2747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5BB4D9-30EA-DC44-9D98-0CA80202047E}"/>
              </a:ext>
            </a:extLst>
          </p:cNvPr>
          <p:cNvSpPr/>
          <p:nvPr userDrawn="1"/>
        </p:nvSpPr>
        <p:spPr>
          <a:xfrm>
            <a:off x="1019270" y="3833938"/>
            <a:ext cx="4003589" cy="108715"/>
          </a:xfrm>
          <a:prstGeom prst="rect">
            <a:avLst/>
          </a:prstGeom>
          <a:solidFill>
            <a:srgbClr val="DEBB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35" name="Picture 34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88325" l="0" r="26953">
                        <a14:backgroundMark x1="25105" y1="2584" x2="28208" y2="19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2978" b="14824"/>
          <a:stretch/>
        </p:blipFill>
        <p:spPr>
          <a:xfrm>
            <a:off x="169989" y="5825068"/>
            <a:ext cx="1199139" cy="103293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511" y="6370752"/>
            <a:ext cx="4962597" cy="34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559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wc.com/gx/en/services/people-organisation/global-diversity-and-inclusion-survey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drutherssearch.com/diversity/" TargetMode="External"/><Relationship Id="rId5" Type="http://schemas.openxmlformats.org/officeDocument/2006/relationships/hyperlink" Target="https://www.accenture.com/gb-en/about/inclusion-diversity/uk-workforce" TargetMode="External"/><Relationship Id="rId4" Type="http://schemas.openxmlformats.org/officeDocument/2006/relationships/hyperlink" Target="https://www.mckinsey.com/~/media/mckinsey/featured%20insights/diversity%20and%20inclusion/diversity%20wins%20how%20inclusion%20matters/diversity-wins-how-inclusion-matters-vf.ash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708" y="4190260"/>
            <a:ext cx="11120749" cy="1287263"/>
          </a:xfrm>
        </p:spPr>
        <p:txBody>
          <a:bodyPr/>
          <a:lstStyle/>
          <a:p>
            <a:br>
              <a:rPr lang="en-GB" dirty="0">
                <a:solidFill>
                  <a:schemeClr val="tx1"/>
                </a:solidFill>
                <a:latin typeface="Encode Sans Normal Black"/>
              </a:rPr>
            </a:br>
            <a:br>
              <a:rPr lang="en-GB" dirty="0">
                <a:solidFill>
                  <a:schemeClr val="tx1"/>
                </a:solidFill>
                <a:latin typeface="Encode Sans Normal Black"/>
              </a:rPr>
            </a:br>
            <a:br>
              <a:rPr lang="en-GB" dirty="0">
                <a:solidFill>
                  <a:schemeClr val="tx1"/>
                </a:solidFill>
                <a:latin typeface="Encode Sans Normal Black"/>
              </a:rPr>
            </a:br>
            <a:br>
              <a:rPr lang="en-GB" dirty="0">
                <a:solidFill>
                  <a:schemeClr val="tx1"/>
                </a:solidFill>
                <a:latin typeface="Encode Sans Normal Black"/>
              </a:rPr>
            </a:br>
            <a:br>
              <a:rPr lang="en-GB" dirty="0">
                <a:solidFill>
                  <a:schemeClr val="tx1"/>
                </a:solidFill>
                <a:latin typeface="Encode Sans Normal Black"/>
              </a:rPr>
            </a:br>
            <a:r>
              <a:rPr lang="en-GB" dirty="0">
                <a:solidFill>
                  <a:schemeClr val="tx1"/>
                </a:solidFill>
                <a:latin typeface="Encode Sans Normal Black"/>
              </a:rPr>
              <a:t>THE PEOPLE PERSPECTIVE</a:t>
            </a:r>
            <a:br>
              <a:rPr lang="en-GB" dirty="0">
                <a:solidFill>
                  <a:schemeClr val="tx1"/>
                </a:solidFill>
                <a:latin typeface="Encode Sans Normal Black"/>
              </a:rPr>
            </a:br>
            <a:r>
              <a:rPr lang="en-US" kern="0" spc="48" dirty="0">
                <a:solidFill>
                  <a:schemeClr val="tx1"/>
                </a:solidFill>
                <a:latin typeface="Encode Sans Normal Black"/>
                <a:ea typeface="Source Sans Pro" pitchFamily="34" charset="-122"/>
                <a:cs typeface="Source Sans Pro" pitchFamily="34" charset="-120"/>
              </a:rPr>
              <a:t>Lesson 11 – Diversity, Innovation and Engagement  </a:t>
            </a:r>
            <a:br>
              <a:rPr lang="en-US" dirty="0">
                <a:solidFill>
                  <a:schemeClr val="tx1"/>
                </a:solidFill>
                <a:latin typeface="Encode Sans Normal Black"/>
              </a:rPr>
            </a:br>
            <a:br>
              <a:rPr lang="en-US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  <a:latin typeface="Encode Sans Normal Black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33863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95226" y="447563"/>
            <a:ext cx="11998500" cy="4485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4700" b="1" kern="0" cap="all" spc="57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references</a:t>
            </a:r>
            <a:endParaRPr lang="en-US" cap="all" dirty="0"/>
          </a:p>
        </p:txBody>
      </p:sp>
      <p:sp>
        <p:nvSpPr>
          <p:cNvPr id="3" name="Object 2"/>
          <p:cNvSpPr/>
          <p:nvPr/>
        </p:nvSpPr>
        <p:spPr>
          <a:xfrm>
            <a:off x="952260" y="1342689"/>
            <a:ext cx="12157823" cy="31234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lnSpc>
                <a:spcPts val="2100"/>
              </a:lnSpc>
              <a:buNone/>
            </a:pP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Marchington, M., Wilkinson, A., Donnelly, R. and Kynighou, A., 2016. </a:t>
            </a:r>
            <a:r>
              <a:rPr lang="en-US" sz="1500" i="1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Human resource management at work</a:t>
            </a: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Kogan Page Publishers.</a:t>
            </a:r>
          </a:p>
          <a:p>
            <a:pPr algn="l">
              <a:lnSpc>
                <a:spcPts val="2100"/>
              </a:lnSpc>
              <a:buNone/>
            </a:pP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Mullins, L.J. and McLean, J.E., 2019. </a:t>
            </a:r>
            <a:r>
              <a:rPr lang="en-US" sz="1500" i="1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Organisational Behaviour in the Workplace</a:t>
            </a: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Pearson Education Limited.</a:t>
            </a:r>
          </a:p>
          <a:p>
            <a:pPr algn="l">
              <a:lnSpc>
                <a:spcPts val="2100"/>
              </a:lnSpc>
              <a:buNone/>
            </a:pP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https://www.pwc.com/gx/en/services/people-organisation/global-diversity-and-inclusion-survey.html</a:t>
            </a:r>
          </a:p>
          <a:p>
            <a:pPr algn="l">
              <a:lnSpc>
                <a:spcPts val="2100"/>
              </a:lnSpc>
              <a:buNone/>
            </a:pP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https://www.mckinsey.com/~/media/mckinsey/featured%20insights/diversity%20and%20inclusion/diversity%20wins%20how%20inclusion</a:t>
            </a:r>
            <a:b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%20matters/diversity-wins-how-inclusion-matters-vf.ashx</a:t>
            </a:r>
          </a:p>
          <a:p>
            <a:pPr algn="l">
              <a:lnSpc>
                <a:spcPts val="2100"/>
              </a:lnSpc>
              <a:buNone/>
            </a:pP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https://www.saplinghr.com/blog/diversity-and-inclusion-statistics-you-must-know-in-2020</a:t>
            </a:r>
          </a:p>
          <a:p>
            <a:pPr algn="l">
              <a:lnSpc>
                <a:spcPts val="2100"/>
              </a:lnSpc>
              <a:buNone/>
            </a:pP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https://www.accenture.com/gb-en/about/inclusion-diversity/uk-workforce</a:t>
            </a:r>
          </a:p>
          <a:p>
            <a:pPr algn="l">
              <a:lnSpc>
                <a:spcPts val="2100"/>
              </a:lnSpc>
              <a:buNone/>
            </a:pP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https://www.drutherssearch.com/blog/</a:t>
            </a:r>
          </a:p>
          <a:p>
            <a:pPr algn="l">
              <a:lnSpc>
                <a:spcPts val="2100"/>
              </a:lnSpc>
              <a:buNone/>
            </a:pP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https://www.drutherssearch.com/2018-9-20-diversity-and-inclusion-by-numbers/</a:t>
            </a:r>
          </a:p>
          <a:p>
            <a:pPr algn="l">
              <a:lnSpc>
                <a:spcPts val="2100"/>
              </a:lnSpc>
              <a:buNone/>
            </a:pPr>
            <a:r>
              <a:rPr lang="en-US" sz="1500" kern="0" spc="0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https://www.cipd.co.uk/knowledge/fundamentals/relations/diversity/factsheet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95226" y="447563"/>
            <a:ext cx="11998500" cy="4485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4700" b="1" kern="0" spc="57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aims and objectives</a:t>
            </a:r>
            <a:endParaRPr lang="en-US" dirty="0"/>
          </a:p>
        </p:txBody>
      </p:sp>
      <p:pic>
        <p:nvPicPr>
          <p:cNvPr id="3" name="Object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2715" y="2352087"/>
            <a:ext cx="3628118" cy="1047488"/>
          </a:xfrm>
          <a:prstGeom prst="rect">
            <a:avLst/>
          </a:prstGeom>
        </p:spPr>
      </p:pic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1951134"/>
            <a:ext cx="1142714" cy="1352212"/>
          </a:xfrm>
          <a:prstGeom prst="rect">
            <a:avLst/>
          </a:prstGeom>
        </p:spPr>
      </p:pic>
      <p:sp>
        <p:nvSpPr>
          <p:cNvPr id="5" name="Object 4"/>
          <p:cNvSpPr/>
          <p:nvPr/>
        </p:nvSpPr>
        <p:spPr>
          <a:xfrm>
            <a:off x="1333167" y="2561584"/>
            <a:ext cx="761810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3800" b="1" kern="0" spc="48" dirty="0">
                <a:solidFill>
                  <a:srgbClr val="FFFFFF">
                    <a:alpha val="9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1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1714071" y="2561584"/>
            <a:ext cx="2838764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200" kern="0" spc="57" dirty="0">
                <a:solidFill>
                  <a:srgbClr val="FFFFFF">
                    <a:alpha val="9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 wrap up the</a:t>
            </a:r>
            <a:br>
              <a:rPr lang="en-US" sz="2200" kern="0" spc="57" dirty="0">
                <a:solidFill>
                  <a:srgbClr val="FFFFFF">
                    <a:alpha val="9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2200" kern="0" spc="57" dirty="0">
                <a:solidFill>
                  <a:srgbClr val="FFFFFF">
                    <a:alpha val="9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module</a:t>
            </a:r>
            <a:endParaRPr lang="en-US" dirty="0"/>
          </a:p>
        </p:txBody>
      </p:sp>
      <p:pic>
        <p:nvPicPr>
          <p:cNvPr id="7" name="Object 6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2715" y="3494801"/>
            <a:ext cx="5389802" cy="1047488"/>
          </a:xfrm>
          <a:prstGeom prst="rect">
            <a:avLst/>
          </a:prstGeom>
        </p:spPr>
      </p:pic>
      <p:pic>
        <p:nvPicPr>
          <p:cNvPr id="8" name="Object 7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3454706"/>
            <a:ext cx="1142714" cy="1123669"/>
          </a:xfrm>
          <a:prstGeom prst="rect">
            <a:avLst/>
          </a:prstGeom>
        </p:spPr>
      </p:pic>
      <p:sp>
        <p:nvSpPr>
          <p:cNvPr id="9" name="Object 8"/>
          <p:cNvSpPr/>
          <p:nvPr/>
        </p:nvSpPr>
        <p:spPr>
          <a:xfrm>
            <a:off x="1333167" y="3704299"/>
            <a:ext cx="761810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3800" b="1" kern="0" spc="48" dirty="0">
                <a:solidFill>
                  <a:srgbClr val="FFFFFF">
                    <a:alpha val="9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2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1714071" y="3704299"/>
            <a:ext cx="4486344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200" kern="0" spc="57" dirty="0">
                <a:solidFill>
                  <a:srgbClr val="FFFFFF">
                    <a:alpha val="9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 provide evidence of the</a:t>
            </a:r>
            <a:br>
              <a:rPr lang="en-US" sz="2200" kern="0" spc="57" dirty="0">
                <a:solidFill>
                  <a:srgbClr val="FFFFFF">
                    <a:alpha val="9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2200" kern="0" spc="57" dirty="0">
                <a:solidFill>
                  <a:srgbClr val="FFFFFF">
                    <a:alpha val="9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difference inclusivity can make</a:t>
            </a:r>
            <a:endParaRPr lang="en-US" dirty="0"/>
          </a:p>
        </p:txBody>
      </p:sp>
      <p:pic>
        <p:nvPicPr>
          <p:cNvPr id="11" name="Object 10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142715" y="4637515"/>
            <a:ext cx="7979955" cy="1047488"/>
          </a:xfrm>
          <a:prstGeom prst="rect">
            <a:avLst/>
          </a:prstGeom>
        </p:spPr>
      </p:pic>
      <p:pic>
        <p:nvPicPr>
          <p:cNvPr id="12" name="Object 11" descr="preencoded.png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0" y="4732742"/>
            <a:ext cx="1142714" cy="1352212"/>
          </a:xfrm>
          <a:prstGeom prst="rect">
            <a:avLst/>
          </a:prstGeom>
        </p:spPr>
      </p:pic>
      <p:sp>
        <p:nvSpPr>
          <p:cNvPr id="13" name="Object 12"/>
          <p:cNvSpPr/>
          <p:nvPr/>
        </p:nvSpPr>
        <p:spPr>
          <a:xfrm>
            <a:off x="1333167" y="4847013"/>
            <a:ext cx="761810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3800" b="1" kern="0" spc="48" dirty="0">
                <a:solidFill>
                  <a:srgbClr val="FFFFFF">
                    <a:alpha val="9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3</a:t>
            </a:r>
            <a:endParaRPr lang="en-US" dirty="0"/>
          </a:p>
        </p:txBody>
      </p:sp>
      <p:sp>
        <p:nvSpPr>
          <p:cNvPr id="14" name="Object 13"/>
          <p:cNvSpPr/>
          <p:nvPr/>
        </p:nvSpPr>
        <p:spPr>
          <a:xfrm>
            <a:off x="1714071" y="4847013"/>
            <a:ext cx="6909255" cy="5999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200" kern="0" spc="57" dirty="0">
                <a:solidFill>
                  <a:srgbClr val="FFFFFF">
                    <a:alpha val="9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 answer final questions and briefly check over work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95226" y="447563"/>
            <a:ext cx="11998500" cy="4485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4700" b="1" kern="0" cap="all" spc="57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diversity at work</a:t>
            </a:r>
            <a:endParaRPr lang="en-US" cap="all" dirty="0"/>
          </a:p>
        </p:txBody>
      </p:sp>
      <p:sp>
        <p:nvSpPr>
          <p:cNvPr id="3" name="Object 2"/>
          <p:cNvSpPr/>
          <p:nvPr/>
        </p:nvSpPr>
        <p:spPr>
          <a:xfrm>
            <a:off x="2237816" y="2244770"/>
            <a:ext cx="133317" cy="133317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4" name="Object 3"/>
          <p:cNvSpPr/>
          <p:nvPr/>
        </p:nvSpPr>
        <p:spPr>
          <a:xfrm>
            <a:off x="2513971" y="2182912"/>
            <a:ext cx="7818070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Access to a wider pool of candidates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2237816" y="2920728"/>
            <a:ext cx="133317" cy="133316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6" name="Object 5"/>
          <p:cNvSpPr/>
          <p:nvPr/>
        </p:nvSpPr>
        <p:spPr>
          <a:xfrm>
            <a:off x="2513971" y="2858942"/>
            <a:ext cx="7818070" cy="94810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Improved customer satisfaction and increased market</a:t>
            </a:r>
            <a:b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penetration by employing a diverse workforce who</a:t>
            </a:r>
            <a:b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represent the local population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2237816" y="4316386"/>
            <a:ext cx="133317" cy="133317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8" name="Object 7"/>
          <p:cNvSpPr/>
          <p:nvPr/>
        </p:nvSpPr>
        <p:spPr>
          <a:xfrm>
            <a:off x="2513971" y="4254607"/>
            <a:ext cx="7818070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Increased creativity and problem solving skills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2237816" y="4992493"/>
            <a:ext cx="133317" cy="133316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10" name="Object 9"/>
          <p:cNvSpPr/>
          <p:nvPr/>
        </p:nvSpPr>
        <p:spPr>
          <a:xfrm>
            <a:off x="2513971" y="4930637"/>
            <a:ext cx="7818070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Improved motivation, recruitment and retention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2237816" y="5668450"/>
            <a:ext cx="133317" cy="133316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12" name="Object 11"/>
          <p:cNvSpPr/>
          <p:nvPr/>
        </p:nvSpPr>
        <p:spPr>
          <a:xfrm>
            <a:off x="2513971" y="5606667"/>
            <a:ext cx="7818070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Avoidance of discrimination cases</a:t>
            </a:r>
            <a:endParaRPr lang="en-US" dirty="0"/>
          </a:p>
        </p:txBody>
      </p:sp>
      <p:sp>
        <p:nvSpPr>
          <p:cNvPr id="13" name="Object 12"/>
          <p:cNvSpPr/>
          <p:nvPr/>
        </p:nvSpPr>
        <p:spPr>
          <a:xfrm>
            <a:off x="95226" y="6549810"/>
            <a:ext cx="11617595" cy="11602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kern="0" spc="29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Marchington et al 2016:23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95226" y="447563"/>
            <a:ext cx="11998500" cy="4485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4700" b="1" kern="0" cap="all" spc="57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improvements through inclusivity</a:t>
            </a:r>
            <a:endParaRPr lang="en-US" cap="all" dirty="0"/>
          </a:p>
        </p:txBody>
      </p:sp>
      <p:pic>
        <p:nvPicPr>
          <p:cNvPr id="3" name="Object 2" descr="preencoded.png"/>
          <p:cNvPicPr>
            <a:picLocks noChangeAspect="1"/>
          </p:cNvPicPr>
          <p:nvPr/>
        </p:nvPicPr>
        <p:blipFill>
          <a:blip r:embed="rId3"/>
          <a:srcRect l="20420" r="20420"/>
          <a:stretch/>
        </p:blipFill>
        <p:spPr>
          <a:xfrm>
            <a:off x="7522869" y="1657888"/>
            <a:ext cx="4199475" cy="4731789"/>
          </a:xfrm>
          <a:prstGeom prst="rect">
            <a:avLst/>
          </a:prstGeom>
        </p:spPr>
      </p:pic>
      <p:sp>
        <p:nvSpPr>
          <p:cNvPr id="4" name="Object 3"/>
          <p:cNvSpPr/>
          <p:nvPr/>
        </p:nvSpPr>
        <p:spPr>
          <a:xfrm>
            <a:off x="476130" y="2261732"/>
            <a:ext cx="133317" cy="133317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5" name="Object 4"/>
          <p:cNvSpPr/>
          <p:nvPr/>
        </p:nvSpPr>
        <p:spPr>
          <a:xfrm>
            <a:off x="752287" y="2199953"/>
            <a:ext cx="6770582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Recruitment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476130" y="2937839"/>
            <a:ext cx="133317" cy="133316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7" name="Object 6"/>
          <p:cNvSpPr/>
          <p:nvPr/>
        </p:nvSpPr>
        <p:spPr>
          <a:xfrm>
            <a:off x="752287" y="2875983"/>
            <a:ext cx="6770582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Retention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476130" y="3613796"/>
            <a:ext cx="133317" cy="133317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9" name="Object 8"/>
          <p:cNvSpPr/>
          <p:nvPr/>
        </p:nvSpPr>
        <p:spPr>
          <a:xfrm>
            <a:off x="752287" y="3552013"/>
            <a:ext cx="6770582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Organisational talent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476130" y="4289901"/>
            <a:ext cx="133317" cy="133317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11" name="Object 10"/>
          <p:cNvSpPr/>
          <p:nvPr/>
        </p:nvSpPr>
        <p:spPr>
          <a:xfrm>
            <a:off x="752287" y="4228043"/>
            <a:ext cx="6770582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Market competitiveness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476130" y="4965858"/>
            <a:ext cx="133317" cy="133317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13" name="Object 12"/>
          <p:cNvSpPr/>
          <p:nvPr/>
        </p:nvSpPr>
        <p:spPr>
          <a:xfrm>
            <a:off x="752287" y="4904072"/>
            <a:ext cx="6770582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Customer relations</a:t>
            </a:r>
            <a:endParaRPr lang="en-US" dirty="0"/>
          </a:p>
        </p:txBody>
      </p:sp>
      <p:sp>
        <p:nvSpPr>
          <p:cNvPr id="14" name="Object 13"/>
          <p:cNvSpPr/>
          <p:nvPr/>
        </p:nvSpPr>
        <p:spPr>
          <a:xfrm>
            <a:off x="476130" y="5641815"/>
            <a:ext cx="133317" cy="133317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15" name="Object 14"/>
          <p:cNvSpPr/>
          <p:nvPr/>
        </p:nvSpPr>
        <p:spPr>
          <a:xfrm>
            <a:off x="752287" y="5580102"/>
            <a:ext cx="6770582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Corporate reputation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115410" y="736575"/>
            <a:ext cx="11549848" cy="535456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diversity management needs</a:t>
            </a:r>
            <a:b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to be systematic, with a</a:t>
            </a:r>
            <a:b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widespread and deep-rooted</a:t>
            </a:r>
            <a:b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commitment to maximising the</a:t>
            </a:r>
            <a:b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potential of the workforce,</a:t>
            </a:r>
            <a:b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regardless of its profile</a:t>
            </a:r>
            <a:endParaRPr lang="en-US" sz="4500" cap="all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 t="29160" b="29160"/>
          <a:stretch/>
        </p:blipFill>
        <p:spPr>
          <a:xfrm>
            <a:off x="95226" y="3428143"/>
            <a:ext cx="11998500" cy="3332917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1128287" y="1021301"/>
            <a:ext cx="9932377" cy="159503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50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managing diversity treats</a:t>
            </a:r>
            <a:br>
              <a:rPr lang="en-US" sz="50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50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difference as a positive asset</a:t>
            </a:r>
            <a:endParaRPr lang="en-US" sz="5000" cap="all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 l="20012" r="20012"/>
          <a:stretch/>
        </p:blipFill>
        <p:spPr>
          <a:xfrm>
            <a:off x="95226" y="95226"/>
            <a:ext cx="5999250" cy="6675356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6203929" y="604686"/>
            <a:ext cx="5875570" cy="562786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diversity is having</a:t>
            </a:r>
            <a:b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a seat at the</a:t>
            </a:r>
            <a:b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table, inclusion</a:t>
            </a:r>
            <a:b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is having a voice</a:t>
            </a:r>
            <a:b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and belonging</a:t>
            </a:r>
            <a:b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is having that</a:t>
            </a:r>
            <a:b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</a:br>
            <a:r>
              <a:rPr lang="en-US" sz="4500" b="1" kern="0" cap="all" spc="86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voice be heard</a:t>
            </a:r>
            <a:endParaRPr lang="en-US" sz="4500" cap="all" dirty="0"/>
          </a:p>
        </p:txBody>
      </p:sp>
      <p:sp>
        <p:nvSpPr>
          <p:cNvPr id="4" name="Object 3"/>
          <p:cNvSpPr/>
          <p:nvPr/>
        </p:nvSpPr>
        <p:spPr>
          <a:xfrm>
            <a:off x="95226" y="6549810"/>
            <a:ext cx="11617595" cy="11602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kern="0" spc="29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@thevaluable500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95226" y="447563"/>
            <a:ext cx="11998500" cy="4485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4700" b="1" kern="0" cap="all" spc="57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truly inclusive organisations</a:t>
            </a:r>
            <a:endParaRPr lang="en-US" cap="all" dirty="0"/>
          </a:p>
        </p:txBody>
      </p:sp>
      <p:sp>
        <p:nvSpPr>
          <p:cNvPr id="3" name="Object 2"/>
          <p:cNvSpPr/>
          <p:nvPr/>
        </p:nvSpPr>
        <p:spPr>
          <a:xfrm>
            <a:off x="952260" y="2167548"/>
            <a:ext cx="133322" cy="133317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4" name="Object 3"/>
          <p:cNvSpPr/>
          <p:nvPr/>
        </p:nvSpPr>
        <p:spPr>
          <a:xfrm>
            <a:off x="1228418" y="2105794"/>
            <a:ext cx="5056511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Have a story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1228418" y="2543758"/>
            <a:ext cx="5056511" cy="4408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Articulate in clear and simple terms the purpose</a:t>
            </a:r>
            <a:b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and values of diversity and inclusion methods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952260" y="3494019"/>
            <a:ext cx="133322" cy="133316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7" name="Object 6"/>
          <p:cNvSpPr/>
          <p:nvPr/>
        </p:nvSpPr>
        <p:spPr>
          <a:xfrm>
            <a:off x="1228418" y="3432180"/>
            <a:ext cx="5056511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Lead by example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1228418" y="3870145"/>
            <a:ext cx="5056511" cy="7157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Behaviour from management sends the strongest</a:t>
            </a:r>
            <a:b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measure about the strength of the company's</a:t>
            </a:r>
            <a:b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commitment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952260" y="5095157"/>
            <a:ext cx="133322" cy="133317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10" name="Object 9"/>
          <p:cNvSpPr/>
          <p:nvPr/>
        </p:nvSpPr>
        <p:spPr>
          <a:xfrm>
            <a:off x="1228418" y="5033428"/>
            <a:ext cx="5056511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 empathy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1228418" y="5471392"/>
            <a:ext cx="5056511" cy="4408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Inclusive workplaces thrive on tolerance and</a:t>
            </a:r>
            <a:b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respect for 'the other'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6284933" y="2167548"/>
            <a:ext cx="133313" cy="133317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13" name="Object 12"/>
          <p:cNvSpPr/>
          <p:nvPr/>
        </p:nvSpPr>
        <p:spPr>
          <a:xfrm>
            <a:off x="6561084" y="2105794"/>
            <a:ext cx="5056511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Give people a voice</a:t>
            </a:r>
            <a:endParaRPr lang="en-US" dirty="0"/>
          </a:p>
        </p:txBody>
      </p:sp>
      <p:sp>
        <p:nvSpPr>
          <p:cNvPr id="14" name="Object 13"/>
          <p:cNvSpPr/>
          <p:nvPr/>
        </p:nvSpPr>
        <p:spPr>
          <a:xfrm>
            <a:off x="6561084" y="2543758"/>
            <a:ext cx="5056511" cy="4408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safe space to talk freely whether in meetings or</a:t>
            </a:r>
            <a:b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networks</a:t>
            </a:r>
            <a:endParaRPr lang="en-US" dirty="0"/>
          </a:p>
        </p:txBody>
      </p:sp>
      <p:sp>
        <p:nvSpPr>
          <p:cNvPr id="15" name="Object 14"/>
          <p:cNvSpPr/>
          <p:nvPr/>
        </p:nvSpPr>
        <p:spPr>
          <a:xfrm>
            <a:off x="6284933" y="3494019"/>
            <a:ext cx="133313" cy="133316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16" name="Object 15"/>
          <p:cNvSpPr/>
          <p:nvPr/>
        </p:nvSpPr>
        <p:spPr>
          <a:xfrm>
            <a:off x="6561084" y="3432180"/>
            <a:ext cx="5056511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evidence</a:t>
            </a:r>
            <a:endParaRPr lang="en-US" dirty="0"/>
          </a:p>
        </p:txBody>
      </p:sp>
      <p:sp>
        <p:nvSpPr>
          <p:cNvPr id="17" name="Object 16"/>
          <p:cNvSpPr/>
          <p:nvPr/>
        </p:nvSpPr>
        <p:spPr>
          <a:xfrm>
            <a:off x="6561084" y="3870145"/>
            <a:ext cx="5056511" cy="4408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data to expose weak spots and monitor</a:t>
            </a:r>
            <a:b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progress of talent-development groups</a:t>
            </a:r>
            <a:endParaRPr lang="en-US" dirty="0"/>
          </a:p>
        </p:txBody>
      </p:sp>
      <p:sp>
        <p:nvSpPr>
          <p:cNvPr id="18" name="Object 17"/>
          <p:cNvSpPr/>
          <p:nvPr/>
        </p:nvSpPr>
        <p:spPr>
          <a:xfrm>
            <a:off x="6284933" y="4820341"/>
            <a:ext cx="133313" cy="133316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19" name="Object 18"/>
          <p:cNvSpPr/>
          <p:nvPr/>
        </p:nvSpPr>
        <p:spPr>
          <a:xfrm>
            <a:off x="6561084" y="4758567"/>
            <a:ext cx="5056511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Recruit for difference</a:t>
            </a:r>
            <a:endParaRPr lang="en-US" dirty="0"/>
          </a:p>
        </p:txBody>
      </p:sp>
      <p:sp>
        <p:nvSpPr>
          <p:cNvPr id="20" name="Object 19"/>
          <p:cNvSpPr/>
          <p:nvPr/>
        </p:nvSpPr>
        <p:spPr>
          <a:xfrm>
            <a:off x="6561084" y="5196531"/>
            <a:ext cx="5056511" cy="44085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order to enrich your organisation with more</a:t>
            </a:r>
            <a:b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</a:br>
            <a:r>
              <a:rPr lang="en-US" sz="1700" kern="0" spc="38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varied viewpoints you have to recruit them!</a:t>
            </a:r>
            <a:endParaRPr lang="en-US" dirty="0"/>
          </a:p>
        </p:txBody>
      </p:sp>
      <p:sp>
        <p:nvSpPr>
          <p:cNvPr id="21" name="Object 20"/>
          <p:cNvSpPr/>
          <p:nvPr/>
        </p:nvSpPr>
        <p:spPr>
          <a:xfrm>
            <a:off x="95226" y="6549810"/>
            <a:ext cx="11617595" cy="11602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r">
              <a:spcAft>
                <a:spcPts val="600"/>
              </a:spcAft>
              <a:buNone/>
            </a:pPr>
            <a:r>
              <a:rPr lang="en-US" sz="1100" kern="0" spc="29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Higgins in Mullins, 2019:151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96750" y="829303"/>
            <a:ext cx="11998500" cy="4485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4700" b="1" kern="0" cap="all" spc="57" dirty="0">
                <a:solidFill>
                  <a:srgbClr val="000000">
                    <a:alpha val="80000"/>
                  </a:srgbClr>
                </a:solidFill>
                <a:latin typeface="Bebas Neue Bold" pitchFamily="34" charset="0"/>
                <a:ea typeface="Bebas Neue Bold" pitchFamily="34" charset="-122"/>
                <a:cs typeface="Bebas Neue Bold" pitchFamily="34" charset="-120"/>
              </a:rPr>
              <a:t>data</a:t>
            </a:r>
            <a:endParaRPr lang="en-US" cap="all" dirty="0"/>
          </a:p>
        </p:txBody>
      </p:sp>
      <p:sp>
        <p:nvSpPr>
          <p:cNvPr id="3" name="Object 2"/>
          <p:cNvSpPr/>
          <p:nvPr/>
        </p:nvSpPr>
        <p:spPr>
          <a:xfrm>
            <a:off x="2237816" y="2806307"/>
            <a:ext cx="133313" cy="133317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4" name="Object 3"/>
          <p:cNvSpPr/>
          <p:nvPr/>
        </p:nvSpPr>
        <p:spPr>
          <a:xfrm>
            <a:off x="2513971" y="2744541"/>
            <a:ext cx="7818070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u="sng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3"/>
              </a:rPr>
              <a:t>PWC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2237816" y="3482414"/>
            <a:ext cx="133313" cy="133316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6" name="Object 5"/>
          <p:cNvSpPr/>
          <p:nvPr/>
        </p:nvSpPr>
        <p:spPr>
          <a:xfrm>
            <a:off x="2513971" y="3420570"/>
            <a:ext cx="7818070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u="sng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4"/>
              </a:rPr>
              <a:t>McKinsey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2237816" y="4158371"/>
            <a:ext cx="133313" cy="133316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8" name="Object 7"/>
          <p:cNvSpPr/>
          <p:nvPr/>
        </p:nvSpPr>
        <p:spPr>
          <a:xfrm>
            <a:off x="2513971" y="4096600"/>
            <a:ext cx="7818070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u="sng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5"/>
              </a:rPr>
              <a:t>Accenture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2237816" y="4834477"/>
            <a:ext cx="133313" cy="133315"/>
          </a:xfrm>
          <a:prstGeom prst="ellipse">
            <a:avLst/>
          </a:prstGeom>
          <a:solidFill>
            <a:srgbClr val="466AAD"/>
          </a:solidFill>
        </p:spPr>
        <p:txBody>
          <a:bodyPr/>
          <a:lstStyle/>
          <a:p>
            <a:endParaRPr lang="en-GB"/>
          </a:p>
        </p:txBody>
      </p:sp>
      <p:sp>
        <p:nvSpPr>
          <p:cNvPr id="10" name="Object 9"/>
          <p:cNvSpPr/>
          <p:nvPr/>
        </p:nvSpPr>
        <p:spPr>
          <a:xfrm>
            <a:off x="2513971" y="4772630"/>
            <a:ext cx="7818070" cy="2284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l">
              <a:spcAft>
                <a:spcPts val="600"/>
              </a:spcAft>
              <a:buNone/>
            </a:pPr>
            <a:r>
              <a:rPr lang="en-US" sz="2400" u="sng" kern="0" spc="57" dirty="0">
                <a:solidFill>
                  <a:srgbClr val="000000">
                    <a:alpha val="80000"/>
                  </a:srgbClr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6"/>
              </a:rPr>
              <a:t>Druthers</a:t>
            </a:r>
            <a:endParaRPr lang="en-US" dirty="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481</Words>
  <Application>Microsoft Office PowerPoint</Application>
  <PresentationFormat>Widescreen</PresentationFormat>
  <Paragraphs>64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Source Sans Pro</vt:lpstr>
      <vt:lpstr>Encode Sans Normal Black</vt:lpstr>
      <vt:lpstr>Bebas Neue Bold</vt:lpstr>
      <vt:lpstr>Office Theme</vt:lpstr>
      <vt:lpstr>     THE PEOPLE PERSPECTIVE Lesson 11 – Diversity, Innovation and Engagement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Vinay Reddy</cp:lastModifiedBy>
  <cp:revision>3</cp:revision>
  <dcterms:created xsi:type="dcterms:W3CDTF">2022-08-23T10:01:57Z</dcterms:created>
  <dcterms:modified xsi:type="dcterms:W3CDTF">2025-11-03T16:06:53Z</dcterms:modified>
</cp:coreProperties>
</file>